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"/>
  </p:notesMasterIdLst>
  <p:sldIdLst>
    <p:sldId id="270" r:id="rId2"/>
    <p:sldId id="271" r:id="rId3"/>
    <p:sldId id="272" r:id="rId4"/>
  </p:sldIdLst>
  <p:sldSz cx="12192000" cy="6858000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64" autoAdjust="0"/>
    <p:restoredTop sz="94595"/>
  </p:normalViewPr>
  <p:slideViewPr>
    <p:cSldViewPr snapToGrid="0" snapToObjects="1">
      <p:cViewPr varScale="1">
        <p:scale>
          <a:sx n="63" d="100"/>
          <a:sy n="63" d="100"/>
        </p:scale>
        <p:origin x="696" y="4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39C9A4-F8B1-4919-B407-44837E9E8591}" type="datetimeFigureOut">
              <a:rPr lang="en-US" smtClean="0"/>
              <a:pPr/>
              <a:t>5/10/2019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D6C917-9E9E-43B5-AF13-1A958066DD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8534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BE5C6F-4CCE-4745-A4B6-6AF07FD9054D}" type="datetime1">
              <a:rPr lang="en-US"/>
              <a:pPr>
                <a:defRPr/>
              </a:pPr>
              <a:t>5/10/2019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F62F06-D326-2444-BB84-370D897280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668135-6CBB-6241-8870-9D71CE6BD7A0}" type="datetime1">
              <a:rPr lang="en-US"/>
              <a:pPr>
                <a:defRPr/>
              </a:pPr>
              <a:t>5/10/2019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218131-FD87-854D-9150-1289B4ECBE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C335A4-8769-E148-B2E2-FBC05E252D4E}" type="datetime1">
              <a:rPr lang="en-US"/>
              <a:pPr>
                <a:defRPr/>
              </a:pPr>
              <a:t>5/10/2019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7AE7F0-7938-1F46-A4A7-57F44E5CCC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1F1736-CB1D-0F46-84BB-FBCA8B9F64E9}" type="datetime1">
              <a:rPr lang="en-US"/>
              <a:pPr>
                <a:defRPr/>
              </a:pPr>
              <a:t>5/10/2019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3E1CCC-17D9-3F43-BB38-5B57626A2B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9B4BC5-9AE4-F04B-951E-8BDCEC7CC626}" type="datetime1">
              <a:rPr lang="en-US"/>
              <a:pPr>
                <a:defRPr/>
              </a:pPr>
              <a:t>5/10/2019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03B986-4348-9745-A966-49EB7C2555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7D575C-E437-EA4C-826B-0B2E6679E5CB}" type="datetime1">
              <a:rPr lang="en-US"/>
              <a:pPr>
                <a:defRPr/>
              </a:pPr>
              <a:t>5/10/2019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C00EDA-8341-494A-A7F0-F8BA297DE8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E60F40-7D20-7647-9392-B1DA8D37F16F}" type="datetime1">
              <a:rPr lang="en-US"/>
              <a:pPr>
                <a:defRPr/>
              </a:pPr>
              <a:t>5/10/2019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5500BB-08BF-3C47-A014-EE5799F9BB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C452B2-EAE9-7748-B94E-C13F2FC9E5DC}" type="datetime1">
              <a:rPr lang="en-US"/>
              <a:pPr>
                <a:defRPr/>
              </a:pPr>
              <a:t>5/10/2019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E1C571-7FEB-9D4C-9A57-0D2683681D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9C2535-E16A-554B-8DCF-6C795270D3B4}" type="datetime1">
              <a:rPr lang="en-US"/>
              <a:pPr>
                <a:defRPr/>
              </a:pPr>
              <a:t>5/10/2019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4A8D76-1042-C248-BB38-60510752F0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48423C-7113-6846-B17E-47F017CD4064}" type="datetime1">
              <a:rPr lang="en-US"/>
              <a:pPr>
                <a:defRPr/>
              </a:pPr>
              <a:t>5/10/2019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63BBF1-AB89-7748-9AD9-7E14208CDB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176CFD-1C4C-6E46-A1FE-39431A4CC9D9}" type="datetime1">
              <a:rPr lang="en-US"/>
              <a:pPr>
                <a:defRPr/>
              </a:pPr>
              <a:t>5/10/2019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7654A3-5E56-D347-8C9D-057D2276E0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2AA6EAB-CDD4-D24E-91A0-F732926A2912}" type="datetime1">
              <a:rPr lang="en-US"/>
              <a:pPr>
                <a:defRPr/>
              </a:pPr>
              <a:t>5/10/2019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7F71FDB5-CFF1-F742-AB72-3CDC4521B9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2" name="Picture 2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7301" y="6356350"/>
            <a:ext cx="1902884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4.PNG"/><Relationship Id="rId7" Type="http://schemas.openxmlformats.org/officeDocument/2006/relationships/image" Target="../media/image9.e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A47ADAE-875B-425E-B2C9-33D9F7E50F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5762" y="1044511"/>
            <a:ext cx="2385405" cy="5236993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D143977-56C5-4A44-B7C7-921C3CC7D5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73994" y="2899916"/>
            <a:ext cx="3901766" cy="3305575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Flagship Course on Health Systems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Hundreds of deliveries over the last 20+ years,  80+ countries with 30,000 participants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Common framework and language to systematically analyze, discuss and design policies for health systems strengthening and UHC, also a Community of Practice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Evolving reflecting changing needs, e.g. emergence of UHC as overarching objective, transition challenges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Links technical dimensions with ethical and political economy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 partnership – global agencies working better together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05F9016-C3A2-4CDE-9E3C-FD18BF00AE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221" y="6281504"/>
            <a:ext cx="852510" cy="49839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B44023F-91A2-49CD-80B1-F2B13A422C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787" y="6297525"/>
            <a:ext cx="1257644" cy="44846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40FC737-1D34-4E36-958E-9277A28AEE0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7626" y="6126706"/>
            <a:ext cx="1641654" cy="7901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93D5625-9188-4D73-9827-C8301F841B9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1248" y="6297525"/>
            <a:ext cx="490891" cy="44846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1902D87-0A0C-4430-84F1-68316ACDB8C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8900" y="6182212"/>
            <a:ext cx="965564" cy="79010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22A340C-4FE1-4FD2-AF69-ED20C030D4E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9141" y="1095878"/>
            <a:ext cx="2569649" cy="1712004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E222D3D-1144-4DDA-AFB8-6E5DE8FEB5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85022" y="1145218"/>
            <a:ext cx="4297378" cy="4980945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/>
              <a:t>Objectives</a:t>
            </a:r>
          </a:p>
          <a:p>
            <a:r>
              <a:rPr lang="en-US" sz="2000" dirty="0"/>
              <a:t>Improve </a:t>
            </a:r>
            <a:r>
              <a:rPr lang="en-US" sz="2000" i="1" dirty="0"/>
              <a:t>lingua franca </a:t>
            </a:r>
            <a:r>
              <a:rPr lang="en-US" sz="2000" dirty="0"/>
              <a:t>for health systems, in a systematic way</a:t>
            </a:r>
            <a:endParaRPr lang="en-US" sz="2000" i="1" dirty="0"/>
          </a:p>
          <a:p>
            <a:r>
              <a:rPr lang="en-US" sz="2000" dirty="0"/>
              <a:t>Foster a more evidence-based approach to implementing change</a:t>
            </a:r>
          </a:p>
          <a:p>
            <a:r>
              <a:rPr lang="en-US" sz="2000" dirty="0"/>
              <a:t>Apply the framework on concrete health reform issues in Armenia, by analyzing pros and cons of different options</a:t>
            </a:r>
          </a:p>
          <a:p>
            <a:r>
              <a:rPr lang="en-US" sz="2000" dirty="0"/>
              <a:t>Strengthen development partner coordination and cooperation through capacity strengthening</a:t>
            </a:r>
          </a:p>
          <a:p>
            <a:r>
              <a:rPr lang="en-US" sz="2000" dirty="0"/>
              <a:t>Engage: less teaching, less prescription, more professional interaction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F4829DCD-A240-4B52-B2BC-0AA66E8381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680"/>
            <a:ext cx="12192000" cy="1031875"/>
          </a:xfrm>
          <a:solidFill>
            <a:srgbClr val="00B0F0"/>
          </a:solidFill>
        </p:spPr>
        <p:txBody>
          <a:bodyPr/>
          <a:lstStyle/>
          <a:p>
            <a:pPr algn="ctr"/>
            <a:r>
              <a:rPr lang="en-US" sz="2800" b="0" dirty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Armenia Flagship Course on Health Systems Strengthening:  </a:t>
            </a:r>
            <a:br>
              <a:rPr lang="en-US" sz="2800" b="0" dirty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</a:br>
            <a:r>
              <a:rPr lang="en-US" sz="2800" b="0" dirty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Moving to UHC in Times of Transition </a:t>
            </a:r>
          </a:p>
        </p:txBody>
      </p:sp>
    </p:spTree>
    <p:extLst>
      <p:ext uri="{BB962C8B-B14F-4D97-AF65-F5344CB8AC3E}">
        <p14:creationId xmlns:p14="http://schemas.microsoft.com/office/powerpoint/2010/main" val="28902687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05F9016-C3A2-4CDE-9E3C-FD18BF00AE8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221" y="6281504"/>
            <a:ext cx="852510" cy="49839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B44023F-91A2-49CD-80B1-F2B13A422C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787" y="6297525"/>
            <a:ext cx="1257644" cy="44846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40FC737-1D34-4E36-958E-9277A28AEE0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7626" y="6126706"/>
            <a:ext cx="1641654" cy="7901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93D5625-9188-4D73-9827-C8301F841B9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1248" y="6297525"/>
            <a:ext cx="490891" cy="44846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1902D87-0A0C-4430-84F1-68316ACDB8C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8900" y="6182212"/>
            <a:ext cx="965564" cy="790101"/>
          </a:xfrm>
          <a:prstGeom prst="rect">
            <a:avLst/>
          </a:prstGeom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id="{F4829DCD-A240-4B52-B2BC-0AA66E8381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680"/>
            <a:ext cx="12192000" cy="1031875"/>
          </a:xfrm>
          <a:solidFill>
            <a:srgbClr val="00B0F0"/>
          </a:solidFill>
        </p:spPr>
        <p:txBody>
          <a:bodyPr/>
          <a:lstStyle/>
          <a:p>
            <a:pPr algn="ctr"/>
            <a:r>
              <a:rPr lang="en-US" sz="3600" b="0" dirty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From Control Knobs to Performance in Policy Cycle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6AE460E-578B-42E4-8246-B98BFB9921E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82001" y="1613522"/>
            <a:ext cx="3819848" cy="382397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26A669F0-58E2-4581-8214-32A89FCF86FD}"/>
              </a:ext>
            </a:extLst>
          </p:cNvPr>
          <p:cNvSpPr txBox="1"/>
          <p:nvPr/>
        </p:nvSpPr>
        <p:spPr>
          <a:xfrm>
            <a:off x="9445567" y="3325452"/>
            <a:ext cx="14927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TECHNICAL</a:t>
            </a:r>
            <a:endParaRPr lang="en-US" sz="20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E872016-6431-4B7D-8A12-516E793346E9}"/>
              </a:ext>
            </a:extLst>
          </p:cNvPr>
          <p:cNvSpPr txBox="1"/>
          <p:nvPr/>
        </p:nvSpPr>
        <p:spPr>
          <a:xfrm>
            <a:off x="29191" y="5645027"/>
            <a:ext cx="10283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/>
              <a:t>Adapted from Reich, M. et al Lessons learned from 20 years of Capacity Building for Health Systems Thinking.  Health Systems and Reforms, 2106.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58DCB58-949C-49BB-810B-E0775A5CFF6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191" y="1521436"/>
            <a:ext cx="8193093" cy="3823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5712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05F9016-C3A2-4CDE-9E3C-FD18BF00AE8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221" y="6281504"/>
            <a:ext cx="852510" cy="49839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B44023F-91A2-49CD-80B1-F2B13A422C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787" y="6297525"/>
            <a:ext cx="1257644" cy="44846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40FC737-1D34-4E36-958E-9277A28AEE0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7626" y="6126706"/>
            <a:ext cx="1641654" cy="7901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93D5625-9188-4D73-9827-C8301F841B9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1248" y="6297525"/>
            <a:ext cx="490891" cy="44846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1902D87-0A0C-4430-84F1-68316ACDB8C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8900" y="6182212"/>
            <a:ext cx="965564" cy="790101"/>
          </a:xfrm>
          <a:prstGeom prst="rect">
            <a:avLst/>
          </a:prstGeom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id="{F4829DCD-A240-4B52-B2BC-0AA66E838122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pPr algn="ctr"/>
            <a:r>
              <a:rPr lang="en-US" sz="3600" b="0" dirty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Getting Started by Breaking Ice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A7E4A9F-11C4-4E6B-8471-79E51F2E90C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000" dirty="0"/>
              <a:t>In tables, introduce yourselves to your table colleagues</a:t>
            </a:r>
          </a:p>
          <a:p>
            <a:r>
              <a:rPr lang="en-US" sz="2000" dirty="0"/>
              <a:t>Count the total years of table members experience in health reform</a:t>
            </a:r>
          </a:p>
          <a:p>
            <a:r>
              <a:rPr lang="en-US" sz="2000" dirty="0"/>
              <a:t>Come up with one expectation per table for the course</a:t>
            </a:r>
          </a:p>
          <a:p>
            <a:r>
              <a:rPr lang="en-US" sz="2000" dirty="0"/>
              <a:t>Nominate a colleague to introduce people at the table to whole group by first name and affiliation; amount of experience, and expectation</a:t>
            </a:r>
          </a:p>
          <a:p>
            <a:r>
              <a:rPr lang="en-US" sz="2000" dirty="0"/>
              <a:t>5 minutes to prepare, 1 minute to present per table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B391D6F-5F33-4AF2-A415-455E2D0999B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7106" y="1742148"/>
            <a:ext cx="5200650" cy="3905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564125"/>
      </p:ext>
    </p:extLst>
  </p:cSld>
  <p:clrMapOvr>
    <a:masterClrMapping/>
  </p:clrMapOvr>
</p:sld>
</file>

<file path=ppt/theme/theme1.xml><?xml version="1.0" encoding="utf-8"?>
<a:theme xmlns:a="http://schemas.openxmlformats.org/drawingml/2006/main" name="WBIHS Template 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WBIHS Template 2.pot</Template>
  <TotalTime>1867</TotalTime>
  <Words>253</Words>
  <Application>Microsoft Office PowerPoint</Application>
  <PresentationFormat>Widescreen</PresentationFormat>
  <Paragraphs>22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ＭＳ Ｐゴシック</vt:lpstr>
      <vt:lpstr>Adobe Devanagari</vt:lpstr>
      <vt:lpstr>Arial</vt:lpstr>
      <vt:lpstr>Calibri</vt:lpstr>
      <vt:lpstr>WBIHS Template 2</vt:lpstr>
      <vt:lpstr>Armenia Flagship Course on Health Systems Strengthening:   Moving to UHC in Times of Transition </vt:lpstr>
      <vt:lpstr>From Control Knobs to Performance in Policy Cycle</vt:lpstr>
      <vt:lpstr>Getting Started by Breaking Ice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and Introductions</dc:title>
  <dc:creator>michael_reich@harvard.edu</dc:creator>
  <cp:lastModifiedBy>Toomas Palu</cp:lastModifiedBy>
  <cp:revision>66</cp:revision>
  <dcterms:created xsi:type="dcterms:W3CDTF">2010-04-18T16:16:28Z</dcterms:created>
  <dcterms:modified xsi:type="dcterms:W3CDTF">2019-05-10T11:35:10Z</dcterms:modified>
</cp:coreProperties>
</file>